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68" r:id="rId1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11"/>
  </p:normalViewPr>
  <p:slideViewPr>
    <p:cSldViewPr snapToGrid="0" snapToObjects="1">
      <p:cViewPr varScale="1">
        <p:scale>
          <a:sx n="146" d="100"/>
          <a:sy n="146" d="100"/>
        </p:scale>
        <p:origin x="6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3659338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544373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612169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303401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774233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97981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396846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808225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963774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6421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190074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557388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936495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430908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06712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1524800" y="672605"/>
            <a:ext cx="1081625" cy="1124949"/>
          </a:xfrm>
          <a:custGeom>
            <a:avLst/>
            <a:gdLst/>
            <a:ahLst/>
            <a:cxnLst/>
            <a:rect l="0" t="0" r="0" b="0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accent5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1" name="Shape 11"/>
          <p:cNvSpPr/>
          <p:nvPr/>
        </p:nvSpPr>
        <p:spPr>
          <a:xfrm rot="10800000">
            <a:off x="6537562" y="3342925"/>
            <a:ext cx="1081625" cy="1124950"/>
          </a:xfrm>
          <a:custGeom>
            <a:avLst/>
            <a:gdLst/>
            <a:ahLst/>
            <a:cxnLst/>
            <a:rect l="0" t="0" r="0" b="0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accent5"/>
            </a:solidFill>
            <a:prstDash val="solid"/>
            <a:miter/>
            <a:headEnd type="none" w="med" len="med"/>
            <a:tailEnd type="none" w="med" len="med"/>
          </a:ln>
        </p:spPr>
      </p:sp>
      <p:cxnSp>
        <p:nvCxnSpPr>
          <p:cNvPr id="12" name="Shape 12"/>
          <p:cNvCxnSpPr/>
          <p:nvPr/>
        </p:nvCxnSpPr>
        <p:spPr>
          <a:xfrm>
            <a:off x="4359601" y="2817463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1680301" y="1188925"/>
            <a:ext cx="5783400" cy="14573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000"/>
            </a:lvl1pPr>
            <a:lvl2pPr lvl="1" algn="ctr">
              <a:spcBef>
                <a:spcPts val="0"/>
              </a:spcBef>
              <a:buSzPct val="100000"/>
              <a:defRPr sz="4000"/>
            </a:lvl2pPr>
            <a:lvl3pPr lvl="2" algn="ctr">
              <a:spcBef>
                <a:spcPts val="0"/>
              </a:spcBef>
              <a:buSzPct val="100000"/>
              <a:defRPr sz="4000"/>
            </a:lvl3pPr>
            <a:lvl4pPr lvl="3" algn="ctr">
              <a:spcBef>
                <a:spcPts val="0"/>
              </a:spcBef>
              <a:buSzPct val="100000"/>
              <a:defRPr sz="4000"/>
            </a:lvl4pPr>
            <a:lvl5pPr lvl="4" algn="ctr">
              <a:spcBef>
                <a:spcPts val="0"/>
              </a:spcBef>
              <a:buSzPct val="100000"/>
              <a:defRPr sz="4000"/>
            </a:lvl5pPr>
            <a:lvl6pPr lvl="5" algn="ctr">
              <a:spcBef>
                <a:spcPts val="0"/>
              </a:spcBef>
              <a:buSzPct val="100000"/>
              <a:defRPr sz="4000"/>
            </a:lvl6pPr>
            <a:lvl7pPr lvl="6" algn="ctr">
              <a:spcBef>
                <a:spcPts val="0"/>
              </a:spcBef>
              <a:buSzPct val="100000"/>
              <a:defRPr sz="4000"/>
            </a:lvl7pPr>
            <a:lvl8pPr lvl="7" algn="ctr">
              <a:spcBef>
                <a:spcPts val="0"/>
              </a:spcBef>
              <a:buSzPct val="100000"/>
              <a:defRPr sz="4000"/>
            </a:lvl8pPr>
            <a:lvl9pPr lvl="8" algn="ctr">
              <a:spcBef>
                <a:spcPts val="0"/>
              </a:spcBef>
              <a:buSzPct val="100000"/>
              <a:defRPr sz="4000"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ubTitle" idx="1"/>
          </p:nvPr>
        </p:nvSpPr>
        <p:spPr>
          <a:xfrm>
            <a:off x="1680301" y="3049450"/>
            <a:ext cx="5783400" cy="909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buClr>
                <a:schemeClr val="accent5"/>
              </a:buClr>
              <a:buSzPct val="100000"/>
              <a:defRPr sz="13000"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hape 17"/>
          <p:cNvCxnSpPr/>
          <p:nvPr/>
        </p:nvCxnSpPr>
        <p:spPr>
          <a:xfrm>
            <a:off x="4359601" y="2817463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hape 21"/>
          <p:cNvCxnSpPr/>
          <p:nvPr/>
        </p:nvCxnSpPr>
        <p:spPr>
          <a:xfrm>
            <a:off x="492562" y="1260283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hape 26"/>
          <p:cNvCxnSpPr/>
          <p:nvPr/>
        </p:nvCxnSpPr>
        <p:spPr>
          <a:xfrm>
            <a:off x="492562" y="1260283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2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hape 35"/>
          <p:cNvCxnSpPr/>
          <p:nvPr/>
        </p:nvCxnSpPr>
        <p:spPr>
          <a:xfrm>
            <a:off x="489218" y="1412276"/>
            <a:ext cx="3315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44" name="Shape 44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w="38100" cap="flat" cmpd="sng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3800"/>
            </a:lvl1pPr>
            <a:lvl2pPr lvl="1" algn="ctr">
              <a:spcBef>
                <a:spcPts val="0"/>
              </a:spcBef>
              <a:buSzPct val="100000"/>
              <a:defRPr sz="3800"/>
            </a:lvl2pPr>
            <a:lvl3pPr lvl="2" algn="ctr">
              <a:spcBef>
                <a:spcPts val="0"/>
              </a:spcBef>
              <a:buSzPct val="100000"/>
              <a:defRPr sz="3800"/>
            </a:lvl3pPr>
            <a:lvl4pPr lvl="3" algn="ctr">
              <a:spcBef>
                <a:spcPts val="0"/>
              </a:spcBef>
              <a:buSzPct val="100000"/>
              <a:defRPr sz="3800"/>
            </a:lvl4pPr>
            <a:lvl5pPr lvl="4" algn="ctr">
              <a:spcBef>
                <a:spcPts val="0"/>
              </a:spcBef>
              <a:buSzPct val="100000"/>
              <a:defRPr sz="3800"/>
            </a:lvl5pPr>
            <a:lvl6pPr lvl="5" algn="ctr">
              <a:spcBef>
                <a:spcPts val="0"/>
              </a:spcBef>
              <a:buSzPct val="100000"/>
              <a:defRPr sz="3800"/>
            </a:lvl6pPr>
            <a:lvl7pPr lvl="6" algn="ctr">
              <a:spcBef>
                <a:spcPts val="0"/>
              </a:spcBef>
              <a:buSzPct val="100000"/>
              <a:defRPr sz="3800"/>
            </a:lvl7pPr>
            <a:lvl8pPr lvl="7" algn="ctr">
              <a:spcBef>
                <a:spcPts val="0"/>
              </a:spcBef>
              <a:buSzPct val="100000"/>
              <a:defRPr sz="3800"/>
            </a:lvl8pPr>
            <a:lvl9pPr lvl="8" algn="ctr">
              <a:spcBef>
                <a:spcPts val="0"/>
              </a:spcBef>
              <a:buSzPct val="100000"/>
              <a:defRPr sz="38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subTitle" idx="1"/>
          </p:nvPr>
        </p:nvSpPr>
        <p:spPr>
          <a:xfrm>
            <a:off x="265500" y="2769000"/>
            <a:ext cx="4045200" cy="1345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None/>
              <a:defRPr sz="2100"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buFont typeface="Roboto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Roboto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GB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 lang="en-GB" sz="1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gp.school.nz/e-learning" TargetMode="External"/><Relationship Id="rId4" Type="http://schemas.openxmlformats.org/officeDocument/2006/relationships/image" Target="../media/image22.png"/><Relationship Id="rId5" Type="http://schemas.openxmlformats.org/officeDocument/2006/relationships/hyperlink" Target="https://www.netsafe.org.nz/online-safety-for-parents/" TargetMode="External"/><Relationship Id="rId6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s://sites.google.com/a/msad60.org/technology-is-learning/samr-model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hyperlink" Target="http://www.linewize.com/" TargetMode="External"/><Relationship Id="rId5" Type="http://schemas.openxmlformats.org/officeDocument/2006/relationships/image" Target="../media/image4.png"/><Relationship Id="rId6" Type="http://schemas.openxmlformats.org/officeDocument/2006/relationships/hyperlink" Target="https://www.teacherdashboard.com" TargetMode="External"/><Relationship Id="rId7" Type="http://schemas.openxmlformats.org/officeDocument/2006/relationships/image" Target="../media/image5.png"/><Relationship Id="rId8" Type="http://schemas.openxmlformats.org/officeDocument/2006/relationships/hyperlink" Target="https://www.n4l.co.nz/" TargetMode="External"/><Relationship Id="rId9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hyperlink" Target="https://www.coolmath4kids.com/" TargetMode="External"/><Relationship Id="rId12" Type="http://schemas.openxmlformats.org/officeDocument/2006/relationships/image" Target="../media/image11.png"/><Relationship Id="rId13" Type="http://schemas.openxmlformats.org/officeDocument/2006/relationships/hyperlink" Target="http://www.bbc.co.uk/education/subjects/zjxhfg8" TargetMode="External"/><Relationship Id="rId14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e-ako.nzmaths.co.nz/Live/Pathway.aspx" TargetMode="External"/><Relationship Id="rId4" Type="http://schemas.openxmlformats.org/officeDocument/2006/relationships/image" Target="../media/image7.png"/><Relationship Id="rId5" Type="http://schemas.openxmlformats.org/officeDocument/2006/relationships/hyperlink" Target="https://nzmaths.co.nz/digital-learning-objects" TargetMode="External"/><Relationship Id="rId6" Type="http://schemas.openxmlformats.org/officeDocument/2006/relationships/image" Target="../media/image8.png"/><Relationship Id="rId7" Type="http://schemas.openxmlformats.org/officeDocument/2006/relationships/hyperlink" Target="https://www.studyladder.co.nz/" TargetMode="External"/><Relationship Id="rId8" Type="http://schemas.openxmlformats.org/officeDocument/2006/relationships/image" Target="../media/image9.png"/><Relationship Id="rId9" Type="http://schemas.openxmlformats.org/officeDocument/2006/relationships/hyperlink" Target="https://www.khanacademy.org/#/math" TargetMode="External"/><Relationship Id="rId10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hyperlink" Target="https://www.khanacademy.org/humanities/grammar" TargetMode="External"/><Relationship Id="rId12" Type="http://schemas.openxmlformats.org/officeDocument/2006/relationships/image" Target="../media/image10.png"/><Relationship Id="rId13" Type="http://schemas.openxmlformats.org/officeDocument/2006/relationships/hyperlink" Target="http://www.sunshineonline.co.nz/" TargetMode="External"/><Relationship Id="rId14" Type="http://schemas.openxmlformats.org/officeDocument/2006/relationships/image" Target="../media/image16.png"/><Relationship Id="rId15" Type="http://schemas.openxmlformats.org/officeDocument/2006/relationships/hyperlink" Target="https://storybird.com/" TargetMode="External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www.studyladder.co.nz/" TargetMode="External"/><Relationship Id="rId4" Type="http://schemas.openxmlformats.org/officeDocument/2006/relationships/image" Target="../media/image9.png"/><Relationship Id="rId5" Type="http://schemas.openxmlformats.org/officeDocument/2006/relationships/hyperlink" Target="https://www.booktrackclassroom.com/" TargetMode="External"/><Relationship Id="rId6" Type="http://schemas.openxmlformats.org/officeDocument/2006/relationships/image" Target="../media/image13.png"/><Relationship Id="rId7" Type="http://schemas.openxmlformats.org/officeDocument/2006/relationships/hyperlink" Target="https://www.getepic.com/" TargetMode="External"/><Relationship Id="rId8" Type="http://schemas.openxmlformats.org/officeDocument/2006/relationships/image" Target="../media/image14.png"/><Relationship Id="rId9" Type="http://schemas.openxmlformats.org/officeDocument/2006/relationships/hyperlink" Target="https://www.storyjumper.com/" TargetMode="External"/><Relationship Id="rId10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4" Type="http://schemas.openxmlformats.org/officeDocument/2006/relationships/image" Target="../media/image19.jp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ctrTitle"/>
          </p:nvPr>
        </p:nvSpPr>
        <p:spPr>
          <a:xfrm>
            <a:off x="1680301" y="1188925"/>
            <a:ext cx="5783400" cy="14573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>
                <a:latin typeface="Maven Pro"/>
                <a:ea typeface="Maven Pro"/>
                <a:cs typeface="Maven Pro"/>
                <a:sym typeface="Maven Pro"/>
              </a:rPr>
              <a:t>Parent e-Learning Evening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ubTitle" idx="1"/>
          </p:nvPr>
        </p:nvSpPr>
        <p:spPr>
          <a:xfrm>
            <a:off x="1680301" y="3049450"/>
            <a:ext cx="5783400" cy="909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GB" sz="5200">
                <a:solidFill>
                  <a:schemeClr val="dk1"/>
                </a:solidFill>
                <a:latin typeface="Maven Pro"/>
                <a:ea typeface="Maven Pro"/>
                <a:cs typeface="Maven Pro"/>
                <a:sym typeface="Maven Pro"/>
              </a:rPr>
              <a:t>Term 2 2017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GB"/>
              <a:t>Staff Learning / PD</a:t>
            </a:r>
          </a:p>
        </p:txBody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387900" y="1489825"/>
            <a:ext cx="4843200" cy="3078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Font typeface="Maven Pro"/>
            </a:pPr>
            <a:r>
              <a:rPr lang="en-GB">
                <a:latin typeface="Maven Pro"/>
                <a:ea typeface="Maven Pro"/>
                <a:cs typeface="Maven Pro"/>
                <a:sym typeface="Maven Pro"/>
              </a:rPr>
              <a:t>Class Blogs</a:t>
            </a:r>
          </a:p>
          <a:p>
            <a:pPr marL="457200" lvl="0" indent="-228600" rtl="0">
              <a:spcBef>
                <a:spcPts val="0"/>
              </a:spcBef>
              <a:buFont typeface="Maven Pro"/>
            </a:pPr>
            <a:r>
              <a:rPr lang="en-GB">
                <a:latin typeface="Maven Pro"/>
                <a:ea typeface="Maven Pro"/>
                <a:cs typeface="Maven Pro"/>
                <a:sym typeface="Maven Pro"/>
              </a:rPr>
              <a:t>Tech Breakfasts</a:t>
            </a:r>
          </a:p>
          <a:p>
            <a:pPr marL="457200" lvl="0" indent="-228600" rtl="0">
              <a:spcBef>
                <a:spcPts val="0"/>
              </a:spcBef>
              <a:buFont typeface="Maven Pro"/>
            </a:pPr>
            <a:r>
              <a:rPr lang="en-GB">
                <a:latin typeface="Maven Pro"/>
                <a:ea typeface="Maven Pro"/>
                <a:cs typeface="Maven Pro"/>
                <a:sym typeface="Maven Pro"/>
              </a:rPr>
              <a:t>e-Learning Team</a:t>
            </a:r>
          </a:p>
          <a:p>
            <a:pPr marL="457200" lvl="0" indent="-228600" rtl="0">
              <a:spcBef>
                <a:spcPts val="0"/>
              </a:spcBef>
              <a:buFont typeface="Maven Pro"/>
            </a:pPr>
            <a:r>
              <a:rPr lang="en-GB">
                <a:latin typeface="Maven Pro"/>
                <a:ea typeface="Maven Pro"/>
                <a:cs typeface="Maven Pro"/>
                <a:sym typeface="Maven Pro"/>
              </a:rPr>
              <a:t>Identifying next steps of development for teachers</a:t>
            </a:r>
          </a:p>
          <a:p>
            <a:pPr marL="457200" lvl="0" indent="-228600" rtl="0">
              <a:spcBef>
                <a:spcPts val="0"/>
              </a:spcBef>
              <a:buFont typeface="Maven Pro"/>
            </a:pPr>
            <a:r>
              <a:rPr lang="en-GB">
                <a:latin typeface="Maven Pro"/>
                <a:ea typeface="Maven Pro"/>
                <a:cs typeface="Maven Pro"/>
                <a:sym typeface="Maven Pro"/>
              </a:rPr>
              <a:t>Help develop teacher pedagogy with e-Learning / skills</a:t>
            </a:r>
          </a:p>
          <a:p>
            <a:pPr lvl="0">
              <a:spcBef>
                <a:spcPts val="0"/>
              </a:spcBef>
              <a:buNone/>
            </a:pPr>
            <a:endParaRPr>
              <a:latin typeface="Maven Pro"/>
              <a:ea typeface="Maven Pro"/>
              <a:cs typeface="Maven Pro"/>
              <a:sym typeface="Maven Pro"/>
            </a:endParaRPr>
          </a:p>
        </p:txBody>
      </p:sp>
      <p:pic>
        <p:nvPicPr>
          <p:cNvPr id="137" name="Shape 137" descr="Screen Shot 2017-05-30 at 18.04.26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81025" y="1144124"/>
            <a:ext cx="3275073" cy="1931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GB"/>
              <a:t>Community support</a:t>
            </a:r>
          </a:p>
        </p:txBody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387900" y="1489825"/>
            <a:ext cx="3890400" cy="3078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EFEFEF"/>
              </a:buClr>
              <a:buFont typeface="Maven Pro"/>
            </a:pPr>
            <a:r>
              <a:rPr lang="en-GB">
                <a:solidFill>
                  <a:srgbClr val="EFEFEF"/>
                </a:solidFill>
                <a:latin typeface="Maven Pro"/>
                <a:ea typeface="Maven Pro"/>
                <a:cs typeface="Maven Pro"/>
                <a:sym typeface="Maven Pro"/>
              </a:rPr>
              <a:t>e-Learning Updates on school newsletter</a:t>
            </a:r>
          </a:p>
          <a:p>
            <a: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EFEFEF"/>
              </a:buClr>
              <a:buFont typeface="Maven Pro"/>
            </a:pPr>
            <a:r>
              <a:rPr lang="en-GB">
                <a:solidFill>
                  <a:srgbClr val="EFEFEF"/>
                </a:solidFill>
                <a:latin typeface="Maven Pro"/>
                <a:ea typeface="Maven Pro"/>
                <a:cs typeface="Maven Pro"/>
                <a:sym typeface="Maven Pro"/>
              </a:rPr>
              <a:t>NetSafe evening</a:t>
            </a:r>
          </a:p>
          <a:p>
            <a: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EFEFEF"/>
              </a:buClr>
              <a:buFont typeface="Maven Pro"/>
            </a:pPr>
            <a:r>
              <a:rPr lang="en-GB">
                <a:solidFill>
                  <a:srgbClr val="EFEFEF"/>
                </a:solidFill>
                <a:latin typeface="Maven Pro"/>
                <a:ea typeface="Maven Pro"/>
                <a:cs typeface="Maven Pro"/>
                <a:sym typeface="Maven Pro"/>
              </a:rPr>
              <a:t>Parent e-Learning evenings</a:t>
            </a:r>
          </a:p>
          <a:p>
            <a: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rgbClr val="EFEFEF"/>
              </a:buClr>
              <a:buFont typeface="Maven Pro"/>
            </a:pPr>
            <a:r>
              <a:rPr lang="en-GB">
                <a:solidFill>
                  <a:srgbClr val="EFEFEF"/>
                </a:solidFill>
                <a:latin typeface="Maven Pro"/>
                <a:ea typeface="Maven Pro"/>
                <a:cs typeface="Maven Pro"/>
                <a:sym typeface="Maven Pro"/>
              </a:rPr>
              <a:t>Purchasing deal through JB Hi Fi</a:t>
            </a:r>
          </a:p>
        </p:txBody>
      </p:sp>
      <p:pic>
        <p:nvPicPr>
          <p:cNvPr id="144" name="Shape 144" descr="Screen Shot 2017-05-30 at 18.08.09.png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85174" y="1144125"/>
            <a:ext cx="3270925" cy="1881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Shape 145" descr="Screen Shot 2017-05-30 at 18.12.30.png">
            <a:hlinkClick r:id="rId5"/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485175" y="3296100"/>
            <a:ext cx="3270924" cy="1656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GB"/>
              <a:t>The learning tool</a:t>
            </a:r>
          </a:p>
        </p:txBody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lnSpc>
                <a:spcPct val="150000"/>
              </a:lnSpc>
              <a:spcBef>
                <a:spcPts val="0"/>
              </a:spcBef>
            </a:pPr>
            <a:r>
              <a:rPr lang="en-GB"/>
              <a:t>Learning celebrations - meaningful sharing of learning and progress</a:t>
            </a:r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</a:pPr>
            <a:r>
              <a:rPr lang="en-GB"/>
              <a:t>Email access - student collaboration / contact with home / contact with experts for inquiry</a:t>
            </a:r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</a:pPr>
            <a:r>
              <a:rPr lang="en-GB"/>
              <a:t>Documenting learning through use of photo / video / sharing / screen capture / slideshow / websites / </a:t>
            </a:r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</a:pPr>
            <a:r>
              <a:rPr lang="en-GB"/>
              <a:t>Teacher ability to monitor and guide students online</a:t>
            </a:r>
          </a:p>
          <a:p>
            <a:pPr marL="457200" lvl="0" indent="-228600" rtl="0">
              <a:lnSpc>
                <a:spcPct val="150000"/>
              </a:lnSpc>
              <a:spcBef>
                <a:spcPts val="0"/>
              </a:spcBef>
            </a:pPr>
            <a:r>
              <a:rPr lang="en-GB"/>
              <a:t>Digital Citizenship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GB"/>
              <a:t>The SAMR model...</a:t>
            </a:r>
          </a:p>
        </p:txBody>
      </p:sp>
      <p:sp>
        <p:nvSpPr>
          <p:cNvPr id="167" name="Shape 167"/>
          <p:cNvSpPr txBox="1"/>
          <p:nvPr/>
        </p:nvSpPr>
        <p:spPr>
          <a:xfrm>
            <a:off x="321475" y="1285875"/>
            <a:ext cx="7910100" cy="300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sz="1800" u="sng" dirty="0">
                <a:solidFill>
                  <a:srgbClr val="EFEFEF"/>
                </a:solidFill>
                <a:hlinkClick r:id="rId3"/>
              </a:rPr>
              <a:t>https://sites.google.com/a/msad60.org/technology-is-learning/samr-model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>
            <a:spLocks noGrp="1"/>
          </p:cNvSpPr>
          <p:nvPr>
            <p:ph type="title"/>
          </p:nvPr>
        </p:nvSpPr>
        <p:spPr>
          <a:xfrm>
            <a:off x="387900" y="2228700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After 10 weeks……..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Devices</a:t>
            </a:r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387900" y="1489825"/>
            <a:ext cx="2949000" cy="3078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3000">
                <a:latin typeface="Maven Pro"/>
                <a:ea typeface="Maven Pro"/>
                <a:cs typeface="Maven Pro"/>
                <a:sym typeface="Maven Pro"/>
              </a:rPr>
              <a:t>*Take up of </a:t>
            </a:r>
          </a:p>
          <a:p>
            <a:pPr lvl="0">
              <a:spcBef>
                <a:spcPts val="0"/>
              </a:spcBef>
              <a:buNone/>
            </a:pPr>
            <a:r>
              <a:rPr lang="en-GB" sz="3000">
                <a:latin typeface="Maven Pro"/>
                <a:ea typeface="Maven Pro"/>
                <a:cs typeface="Maven Pro"/>
                <a:sym typeface="Maven Pro"/>
              </a:rPr>
              <a:t>devices - 94%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 sz="3000">
                <a:latin typeface="Maven Pro"/>
                <a:ea typeface="Maven Pro"/>
                <a:cs typeface="Maven Pro"/>
                <a:sym typeface="Maven Pro"/>
              </a:rPr>
              <a:t>*(March 2017)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1" name="Shape 71"/>
          <p:cNvSpPr txBox="1"/>
          <p:nvPr/>
        </p:nvSpPr>
        <p:spPr>
          <a:xfrm>
            <a:off x="6815875" y="1429300"/>
            <a:ext cx="1555800" cy="321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72" name="Shape 72" title="Percentage of Students with Devices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65200" y="743850"/>
            <a:ext cx="5957800" cy="3824874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Shape 73"/>
          <p:cNvSpPr txBox="1"/>
          <p:nvPr/>
        </p:nvSpPr>
        <p:spPr>
          <a:xfrm>
            <a:off x="7165900" y="2800250"/>
            <a:ext cx="1555800" cy="223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With devices</a:t>
            </a:r>
          </a:p>
        </p:txBody>
      </p:sp>
      <p:sp>
        <p:nvSpPr>
          <p:cNvPr id="74" name="Shape 74"/>
          <p:cNvSpPr txBox="1"/>
          <p:nvPr/>
        </p:nvSpPr>
        <p:spPr>
          <a:xfrm>
            <a:off x="3529475" y="1497350"/>
            <a:ext cx="1750200" cy="174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Without devices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GB"/>
              <a:t>Devices</a:t>
            </a:r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387900" y="1489825"/>
            <a:ext cx="5190900" cy="3078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buSzPct val="100000"/>
              <a:buFont typeface="Maven Pro"/>
            </a:pPr>
            <a:r>
              <a:rPr lang="en-GB" sz="2000">
                <a:latin typeface="Maven Pro"/>
                <a:ea typeface="Maven Pro"/>
                <a:cs typeface="Maven Pro"/>
                <a:sym typeface="Maven Pro"/>
              </a:rPr>
              <a:t>Storage - school has purchased lockable cabinets for all Year 3-6 classes</a:t>
            </a:r>
          </a:p>
          <a:p>
            <a:pPr marL="457200" lvl="0" indent="-355600" rtl="0">
              <a:spcBef>
                <a:spcPts val="0"/>
              </a:spcBef>
              <a:buSzPct val="100000"/>
              <a:buFont typeface="Maven Pro"/>
            </a:pPr>
            <a:r>
              <a:rPr lang="en-GB" sz="2000">
                <a:latin typeface="Maven Pro"/>
                <a:ea typeface="Maven Pro"/>
                <a:cs typeface="Maven Pro"/>
                <a:sym typeface="Maven Pro"/>
              </a:rPr>
              <a:t>School has purchased 30 extra devices to allow more access to learning tools</a:t>
            </a:r>
          </a:p>
          <a:p>
            <a:pPr marL="457200" lvl="0" indent="-355600" rtl="0">
              <a:spcBef>
                <a:spcPts val="0"/>
              </a:spcBef>
              <a:buSzPct val="100000"/>
              <a:buFont typeface="Maven Pro"/>
            </a:pPr>
            <a:r>
              <a:rPr lang="en-GB" sz="2000">
                <a:latin typeface="Maven Pro"/>
                <a:ea typeface="Maven Pro"/>
                <a:cs typeface="Maven Pro"/>
                <a:sym typeface="Maven Pro"/>
              </a:rPr>
              <a:t>All Ipads shared to Year 0-2 classes</a:t>
            </a:r>
          </a:p>
          <a:p>
            <a:pPr marL="457200" lvl="0" indent="-355600" rtl="0">
              <a:spcBef>
                <a:spcPts val="0"/>
              </a:spcBef>
              <a:buSzPct val="100000"/>
              <a:buFont typeface="Maven Pro"/>
            </a:pPr>
            <a:r>
              <a:rPr lang="en-GB" sz="2000">
                <a:latin typeface="Maven Pro"/>
                <a:ea typeface="Maven Pro"/>
                <a:cs typeface="Maven Pro"/>
                <a:sym typeface="Maven Pro"/>
              </a:rPr>
              <a:t>1 Ipad per class Year 3-6 </a:t>
            </a:r>
          </a:p>
        </p:txBody>
      </p:sp>
      <p:pic>
        <p:nvPicPr>
          <p:cNvPr id="81" name="Shape 81" descr="chromebook img.jpe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30278" y="1489825"/>
            <a:ext cx="3177200" cy="2379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38301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Network / Safety</a:t>
            </a:r>
          </a:p>
        </p:txBody>
      </p:sp>
      <p:pic>
        <p:nvPicPr>
          <p:cNvPr id="87" name="Shape 87" descr="20170525_154557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59800" y="166525"/>
            <a:ext cx="2668973" cy="4708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Shape 88" descr="Screen Shot 2017-05-26 at 11.17.28.png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253225" y="1344325"/>
            <a:ext cx="2964850" cy="62340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Shape 89"/>
          <p:cNvSpPr txBox="1"/>
          <p:nvPr/>
        </p:nvSpPr>
        <p:spPr>
          <a:xfrm>
            <a:off x="5659800" y="3798450"/>
            <a:ext cx="2727600" cy="623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 sz="2400">
                <a:solidFill>
                  <a:srgbClr val="F3F3F3"/>
                </a:solidFill>
              </a:rPr>
              <a:t>Lockable Cabinets</a:t>
            </a:r>
          </a:p>
        </p:txBody>
      </p:sp>
      <p:pic>
        <p:nvPicPr>
          <p:cNvPr id="90" name="Shape 90" descr="Screen Shot 2017-05-26 at 11.23.47.png">
            <a:hlinkClick r:id="rId6"/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253186" y="2502087"/>
            <a:ext cx="2964850" cy="623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Shape 91" descr="Screen Shot 2017-05-26 at 11.33.03.png">
            <a:hlinkClick r:id="rId8"/>
          </p:cNvPr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253225" y="3659850"/>
            <a:ext cx="2964774" cy="76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title"/>
          </p:nvPr>
        </p:nvSpPr>
        <p:spPr>
          <a:xfrm>
            <a:off x="387900" y="2228700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GB"/>
              <a:t>Sites / Apps for Learning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Numeracy</a:t>
            </a:r>
          </a:p>
        </p:txBody>
      </p:sp>
      <p:pic>
        <p:nvPicPr>
          <p:cNvPr id="102" name="Shape 102" descr="Screen Shot 2017-05-26 at 12.11.31.png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7900" y="1364725"/>
            <a:ext cx="2343150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Shape 103" descr="Screen Shot 2017-05-26 at 12.24.49.png">
            <a:hlinkClick r:id="rId5"/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87899" y="2631575"/>
            <a:ext cx="2343149" cy="1352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Shape 104" descr="Screen Shot 2017-05-26 at 12.28.09.png">
            <a:hlinkClick r:id="rId7"/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247250" y="1144125"/>
            <a:ext cx="3935624" cy="466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Shape 105" descr="Screen Shot 2017-05-26 at 12.34.23.png">
            <a:hlinkClick r:id="rId9"/>
          </p:cNvPr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4247250" y="2050525"/>
            <a:ext cx="3935620" cy="686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Shape 106" descr="Screen Shot 2017-05-26 at 12.37.09.png">
            <a:hlinkClick r:id="rId11"/>
          </p:cNvPr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4247250" y="3069149"/>
            <a:ext cx="3935625" cy="632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Shape 107" descr="Screen Shot 2017-05-26 at 12.40.17.png">
            <a:hlinkClick r:id="rId13"/>
          </p:cNvPr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4247250" y="3944850"/>
            <a:ext cx="3935624" cy="760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Literacy</a:t>
            </a:r>
          </a:p>
        </p:txBody>
      </p:sp>
      <p:pic>
        <p:nvPicPr>
          <p:cNvPr id="113" name="Shape 113" descr="Screen Shot 2017-05-26 at 12.28.09.png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47250" y="1144125"/>
            <a:ext cx="3973349" cy="571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Shape 114" descr="Screen Shot 2017-05-26 at 12.44.53.png">
            <a:hlinkClick r:id="rId5"/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87900" y="1144125"/>
            <a:ext cx="2943675" cy="571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Shape 115" descr="Screen Shot 2017-05-26 at 12.47.53.png">
            <a:hlinkClick r:id="rId7"/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87900" y="2062850"/>
            <a:ext cx="2943675" cy="657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Shape 116" descr="Screen Shot 2017-05-26 at 13.04.28.png">
            <a:hlinkClick r:id="rId9"/>
          </p:cNvPr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387900" y="2950496"/>
            <a:ext cx="2943674" cy="695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Shape 117" descr="Screen Shot 2017-05-26 at 12.34.23.png">
            <a:hlinkClick r:id="rId11"/>
          </p:cNvPr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4247250" y="2050525"/>
            <a:ext cx="3935620" cy="686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Shape 118" descr="Screen Shot 2017-05-26 at 13.12.15.png">
            <a:hlinkClick r:id="rId13"/>
          </p:cNvPr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5190925" y="3016550"/>
            <a:ext cx="2085975" cy="1495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00" y="3876242"/>
            <a:ext cx="2943674" cy="77572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8765" y="4651963"/>
            <a:ext cx="24819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</a:rPr>
              <a:t>Storybird.com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Shape 123" descr="Google doc skills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29200" y="567837"/>
            <a:ext cx="3005875" cy="40078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Shape 124" descr="Search Skills 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33337" y="567837"/>
            <a:ext cx="2839538" cy="40078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GB"/>
              <a:t>Google Apps &amp; Chromebooks</a:t>
            </a:r>
          </a:p>
        </p:txBody>
      </p:sp>
      <p:sp>
        <p:nvSpPr>
          <p:cNvPr id="130" name="Shape 130" title="Chromebook movie.mp4"/>
          <p:cNvSpPr/>
          <p:nvPr/>
        </p:nvSpPr>
        <p:spPr>
          <a:xfrm>
            <a:off x="2286000" y="1306250"/>
            <a:ext cx="4572000" cy="3429000"/>
          </a:xfrm>
          <a:prstGeom prst="rect">
            <a:avLst/>
          </a:prstGeom>
          <a:blipFill>
            <a:blip r:embed="rId3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188</Words>
  <Application>Microsoft Macintosh PowerPoint</Application>
  <PresentationFormat>On-screen Show (16:9)</PresentationFormat>
  <Paragraphs>40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Maven Pro</vt:lpstr>
      <vt:lpstr>Roboto</vt:lpstr>
      <vt:lpstr>Roboto Slab</vt:lpstr>
      <vt:lpstr>Arial</vt:lpstr>
      <vt:lpstr>marina</vt:lpstr>
      <vt:lpstr>Parent e-Learning Evening </vt:lpstr>
      <vt:lpstr>Devices</vt:lpstr>
      <vt:lpstr>Devices</vt:lpstr>
      <vt:lpstr>Network / Safety</vt:lpstr>
      <vt:lpstr>Sites / Apps for Learning</vt:lpstr>
      <vt:lpstr>Numeracy</vt:lpstr>
      <vt:lpstr>Literacy</vt:lpstr>
      <vt:lpstr>PowerPoint Presentation</vt:lpstr>
      <vt:lpstr>Google Apps &amp; Chromebooks</vt:lpstr>
      <vt:lpstr>Staff Learning / PD</vt:lpstr>
      <vt:lpstr>Community support</vt:lpstr>
      <vt:lpstr>The learning tool</vt:lpstr>
      <vt:lpstr>The SAMR model...</vt:lpstr>
      <vt:lpstr>After 10 weeks……..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Parent e-Learning Evening </dc:title>
  <cp:lastModifiedBy>mshearer@wgp.school.nz</cp:lastModifiedBy>
  <cp:revision>6</cp:revision>
  <dcterms:modified xsi:type="dcterms:W3CDTF">2017-06-01T23:10:41Z</dcterms:modified>
</cp:coreProperties>
</file>