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5" r:id="rId1"/>
  </p:sldMasterIdLst>
  <p:notesMasterIdLst>
    <p:notesMasterId r:id="rId12"/>
  </p:notesMasterIdLst>
  <p:sldIdLst>
    <p:sldId id="257" r:id="rId2"/>
    <p:sldId id="259" r:id="rId3"/>
    <p:sldId id="260" r:id="rId4"/>
    <p:sldId id="261" r:id="rId5"/>
    <p:sldId id="262" r:id="rId6"/>
    <p:sldId id="263" r:id="rId7"/>
    <p:sldId id="265" r:id="rId8"/>
    <p:sldId id="264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86"/>
    <p:restoredTop sz="94643"/>
  </p:normalViewPr>
  <p:slideViewPr>
    <p:cSldViewPr snapToGrid="0" snapToObjects="1">
      <p:cViewPr varScale="1">
        <p:scale>
          <a:sx n="134" d="100"/>
          <a:sy n="134" d="100"/>
        </p:scale>
        <p:origin x="192" y="1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544CC-A9BA-704A-93A8-A5DE1FEEB50A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C8355-9D45-B448-9A49-08D127F801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336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78B92-7E54-0747-B0B9-54F41F0E3F6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282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87851-902C-834E-B20A-968CA42DF1B4}" type="datetimeFigureOut">
              <a:rPr lang="en-US" smtClean="0"/>
              <a:t>10/19/18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EE2FF82-589E-234B-A590-E127495336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751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Community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2099"/>
            <a:ext cx="6887389" cy="3838448"/>
          </a:xfrm>
        </p:spPr>
        <p:txBody>
          <a:bodyPr/>
          <a:lstStyle/>
          <a:p>
            <a:r>
              <a:rPr lang="en-US" dirty="0"/>
              <a:t>Wednesday, November 15, 2017</a:t>
            </a:r>
          </a:p>
        </p:txBody>
      </p:sp>
      <p:pic>
        <p:nvPicPr>
          <p:cNvPr id="4" name="Picture 2" descr="https://ci5.googleusercontent.com/proxy/MylGiqbvQkRtmbedQlKENidJcs71n91yLpuCHKSA6gFxQ_0bTEVt5JZmzvFZu9PTCksN21iLhkfNKTZxrM602LoMIrMeOvbXezmRjRzO1heN45RTatrazR4QOdNievGh0wjAT3gk2Kwk0xA0kchdMUNFfWq0XYI3xW4plNDKQ_UcXUUjFfQ_KtY9koxCxghnOMFFu73LyeNZlgg=s0-d-e1-ft#https://docs.google.com/uc?export=download&amp;id=0B79-GagzIhTqZV9CcFZFNFNtUlk&amp;revid=0B79-GagzIhTqWVJveUZ4ejY3bmJPbEo4UHVFckUyVk8wOUZRPQ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81940" y="609600"/>
            <a:ext cx="1239957" cy="10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96" y="2173311"/>
            <a:ext cx="8157438" cy="414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3103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Questions, thoughts,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54947"/>
            <a:ext cx="8596668" cy="3880773"/>
          </a:xfrm>
        </p:spPr>
        <p:txBody>
          <a:bodyPr/>
          <a:lstStyle/>
          <a:p>
            <a:r>
              <a:rPr lang="en-US" b="1" dirty="0"/>
              <a:t>Thanks for giving your time to be here.</a:t>
            </a:r>
          </a:p>
        </p:txBody>
      </p:sp>
      <p:pic>
        <p:nvPicPr>
          <p:cNvPr id="4" name="Picture 2" descr="https://ci5.googleusercontent.com/proxy/MylGiqbvQkRtmbedQlKENidJcs71n91yLpuCHKSA6gFxQ_0bTEVt5JZmzvFZu9PTCksN21iLhkfNKTZxrM602LoMIrMeOvbXezmRjRzO1heN45RTatrazR4QOdNievGh0wjAT3gk2Kwk0xA0kchdMUNFfWq0XYI3xW4plNDKQ_UcXUUjFfQ_KtY9koxCxghnOMFFu73LyeNZlgg=s0-d-e1-ft#https://docs.google.com/uc?export=download&amp;id=0B79-GagzIhTqZV9CcFZFNFNtUlk&amp;revid=0B79-GagzIhTqWVJveUZ4ejY3bmJPbEo4UHVFckUyVk8wOUZRPQ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6314" y="609600"/>
            <a:ext cx="1239957" cy="10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7272" y="2587819"/>
            <a:ext cx="4355622" cy="32667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4" y="2587819"/>
            <a:ext cx="4355621" cy="326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2096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90538"/>
            <a:ext cx="6347714" cy="4912143"/>
          </a:xfrm>
        </p:spPr>
        <p:txBody>
          <a:bodyPr>
            <a:normAutofit/>
          </a:bodyPr>
          <a:lstStyle/>
          <a:p>
            <a:r>
              <a:rPr lang="en-US" b="1" dirty="0"/>
              <a:t>Welcome – Introductions BOT, staff</a:t>
            </a:r>
          </a:p>
          <a:p>
            <a:r>
              <a:rPr lang="en-US" b="1" dirty="0"/>
              <a:t>New staff</a:t>
            </a:r>
          </a:p>
          <a:p>
            <a:r>
              <a:rPr lang="en-US" b="1" dirty="0"/>
              <a:t>Finishing 2017</a:t>
            </a:r>
          </a:p>
          <a:p>
            <a:r>
              <a:rPr lang="en-US" b="1" dirty="0"/>
              <a:t>2017 highlights</a:t>
            </a:r>
          </a:p>
          <a:p>
            <a:r>
              <a:rPr lang="en-US" b="1" dirty="0"/>
              <a:t>2018. What’s exciting ?</a:t>
            </a:r>
          </a:p>
          <a:p>
            <a:r>
              <a:rPr lang="en-US" b="1" dirty="0"/>
              <a:t>Starting 2018</a:t>
            </a:r>
          </a:p>
          <a:p>
            <a:r>
              <a:rPr lang="en-US" b="1" dirty="0"/>
              <a:t>Budget 2018</a:t>
            </a:r>
          </a:p>
          <a:p>
            <a:r>
              <a:rPr lang="en-US" b="1" dirty="0"/>
              <a:t>Staffing 2018</a:t>
            </a:r>
          </a:p>
          <a:p>
            <a:r>
              <a:rPr lang="en-US" b="1" dirty="0"/>
              <a:t>Classes and teachers</a:t>
            </a:r>
          </a:p>
          <a:p>
            <a:r>
              <a:rPr lang="en-US" b="1" dirty="0"/>
              <a:t>Questions / thoughts</a:t>
            </a:r>
          </a:p>
          <a:p>
            <a:r>
              <a:rPr lang="en-US" b="1" dirty="0"/>
              <a:t>Thank you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2" descr="https://ci5.googleusercontent.com/proxy/MylGiqbvQkRtmbedQlKENidJcs71n91yLpuCHKSA6gFxQ_0bTEVt5JZmzvFZu9PTCksN21iLhkfNKTZxrM602LoMIrMeOvbXezmRjRzO1heN45RTatrazR4QOdNievGh0wjAT3gk2Kwk0xA0kchdMUNFfWq0XYI3xW4plNDKQ_UcXUUjFfQ_KtY9koxCxghnOMFFu73LyeNZlgg=s0-d-e1-ft#https://docs.google.com/uc?export=download&amp;id=0B79-GagzIhTqZV9CcFZFNFNtUlk&amp;revid=0B79-GagzIhTqWVJveUZ4ejY3bmJPbEo4UHVFckUyVk8wOUZRPQ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41316" y="609600"/>
            <a:ext cx="1239957" cy="10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331842" y="1690537"/>
            <a:ext cx="4845311" cy="484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736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Finishing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29936"/>
            <a:ext cx="8596668" cy="4965866"/>
          </a:xfrm>
        </p:spPr>
        <p:txBody>
          <a:bodyPr>
            <a:normAutofit/>
          </a:bodyPr>
          <a:lstStyle/>
          <a:p>
            <a:r>
              <a:rPr lang="en-US" b="1" dirty="0"/>
              <a:t>Class placement process - next 10 days -  T consideration</a:t>
            </a:r>
          </a:p>
          <a:p>
            <a:r>
              <a:rPr lang="en-US" b="1" dirty="0"/>
              <a:t>Reports, stationery, class - Dec 14</a:t>
            </a:r>
          </a:p>
          <a:p>
            <a:r>
              <a:rPr lang="en-US" b="1" dirty="0"/>
              <a:t>Class moves – December 13 and 14</a:t>
            </a:r>
          </a:p>
          <a:p>
            <a:r>
              <a:rPr lang="en-US" b="1" dirty="0"/>
              <a:t>Final assemblies and meet the teacher </a:t>
            </a:r>
          </a:p>
          <a:p>
            <a:r>
              <a:rPr lang="en-US" b="1" dirty="0"/>
              <a:t>– Year 1/ 2 – Dec 14, 9.30am</a:t>
            </a:r>
          </a:p>
          <a:p>
            <a:r>
              <a:rPr lang="en-US" b="1" dirty="0"/>
              <a:t>- Year 3/ 4 – Dec 14, 11am</a:t>
            </a:r>
          </a:p>
          <a:p>
            <a:r>
              <a:rPr lang="en-US" b="1" dirty="0"/>
              <a:t>- Year 5/ 6 – Dec 14, 1pm </a:t>
            </a:r>
          </a:p>
          <a:p>
            <a:r>
              <a:rPr lang="en-US" b="1" dirty="0"/>
              <a:t>Dec 15 – meet 2018 teacher, finish at 12.30pm.</a:t>
            </a:r>
          </a:p>
        </p:txBody>
      </p:sp>
      <p:pic>
        <p:nvPicPr>
          <p:cNvPr id="4" name="Picture 2" descr="https://ci5.googleusercontent.com/proxy/MylGiqbvQkRtmbedQlKENidJcs71n91yLpuCHKSA6gFxQ_0bTEVt5JZmzvFZu9PTCksN21iLhkfNKTZxrM602LoMIrMeOvbXezmRjRzO1heN45RTatrazR4QOdNievGh0wjAT3gk2Kwk0xA0kchdMUNFfWq0XYI3xW4plNDKQ_UcXUUjFfQ_KtY9koxCxghnOMFFu73LyeNZlgg=s0-d-e1-ft#https://docs.google.com/uc?export=download&amp;id=0B79-GagzIhTqZV9CcFZFNFNtUlk&amp;revid=0B79-GagzIhTqWVJveUZ4ejY3bmJPbEo4UHVFckUyVk8wOUZRPQ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22563" y="609600"/>
            <a:ext cx="1239957" cy="10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2767" y="3230461"/>
            <a:ext cx="5805051" cy="326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93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332" y="364862"/>
            <a:ext cx="8596668" cy="13208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Highlights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2332" y="1150069"/>
            <a:ext cx="6567845" cy="5417076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ORCA values</a:t>
            </a:r>
          </a:p>
          <a:p>
            <a:r>
              <a:rPr lang="en-US" b="1" dirty="0"/>
              <a:t>Vertical learning communities</a:t>
            </a:r>
          </a:p>
          <a:p>
            <a:r>
              <a:rPr lang="en-US" b="1" dirty="0"/>
              <a:t>Inquiry curriculum</a:t>
            </a:r>
          </a:p>
          <a:p>
            <a:r>
              <a:rPr lang="en-US" b="1" dirty="0"/>
              <a:t>Learning assistants</a:t>
            </a:r>
          </a:p>
          <a:p>
            <a:r>
              <a:rPr lang="en-US" b="1" dirty="0"/>
              <a:t>Performing arts</a:t>
            </a:r>
          </a:p>
          <a:p>
            <a:r>
              <a:rPr lang="en-US" b="1" dirty="0"/>
              <a:t>Festival, production</a:t>
            </a:r>
          </a:p>
          <a:p>
            <a:r>
              <a:rPr lang="en-US" b="1" dirty="0"/>
              <a:t>Passion Fridays</a:t>
            </a:r>
          </a:p>
          <a:p>
            <a:r>
              <a:rPr lang="en-US" b="1" dirty="0"/>
              <a:t>Te Ao Maori options</a:t>
            </a:r>
          </a:p>
          <a:p>
            <a:r>
              <a:rPr lang="en-US" b="1" dirty="0"/>
              <a:t>Bike track</a:t>
            </a:r>
          </a:p>
          <a:p>
            <a:r>
              <a:rPr lang="en-US" b="1" dirty="0"/>
              <a:t>Breaktime action</a:t>
            </a:r>
          </a:p>
          <a:p>
            <a:r>
              <a:rPr lang="en-US" b="1" dirty="0"/>
              <a:t>Camps</a:t>
            </a:r>
          </a:p>
          <a:p>
            <a:r>
              <a:rPr lang="en-US" b="1" dirty="0"/>
              <a:t>Sport achievements</a:t>
            </a:r>
          </a:p>
          <a:p>
            <a:r>
              <a:rPr lang="en-US" b="1" dirty="0"/>
              <a:t>E-learning</a:t>
            </a:r>
          </a:p>
          <a:p>
            <a:r>
              <a:rPr lang="en-US" b="1" dirty="0"/>
              <a:t>Strategic goals *</a:t>
            </a:r>
          </a:p>
          <a:p>
            <a:r>
              <a:rPr lang="en-US" b="1" dirty="0"/>
              <a:t>Annual plan *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8479" y="1930400"/>
            <a:ext cx="6078035" cy="4539767"/>
          </a:xfrm>
          <a:prstGeom prst="rect">
            <a:avLst/>
          </a:prstGeom>
        </p:spPr>
      </p:pic>
      <p:pic>
        <p:nvPicPr>
          <p:cNvPr id="5" name="Picture 2" descr="https://ci5.googleusercontent.com/proxy/MylGiqbvQkRtmbedQlKENidJcs71n91yLpuCHKSA6gFxQ_0bTEVt5JZmzvFZu9PTCksN21iLhkfNKTZxrM602LoMIrMeOvbXezmRjRzO1heN45RTatrazR4QOdNievGh0wjAT3gk2Kwk0xA0kchdMUNFfWq0XYI3xW4plNDKQ_UcXUUjFfQ_KtY9koxCxghnOMFFu73LyeNZlgg=s0-d-e1-ft#https://docs.google.com/uc?export=download&amp;id=0B79-GagzIhTqZV9CcFZFNFNtUlk&amp;revid=0B79-GagzIhTqWVJveUZ4ejY3bmJPbEo4UHVFckUyVk8wOUZRPQ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16514" y="609600"/>
            <a:ext cx="1239957" cy="10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83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2018 – What we are excited about already 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4969934" cy="4881208"/>
          </a:xfrm>
        </p:spPr>
        <p:txBody>
          <a:bodyPr/>
          <a:lstStyle/>
          <a:p>
            <a:r>
              <a:rPr lang="en-US" b="1" dirty="0"/>
              <a:t>Our staff, super teams, Super 6 trophy</a:t>
            </a:r>
          </a:p>
          <a:p>
            <a:r>
              <a:rPr lang="en-US" b="1" dirty="0"/>
              <a:t>Adventure playground</a:t>
            </a:r>
          </a:p>
          <a:p>
            <a:r>
              <a:rPr lang="en-US" b="1" dirty="0"/>
              <a:t>Expanding Passion Friday options</a:t>
            </a:r>
          </a:p>
          <a:p>
            <a:r>
              <a:rPr lang="en-US" b="1" dirty="0"/>
              <a:t>Developing Play based learning and Inquiry</a:t>
            </a:r>
          </a:p>
          <a:p>
            <a:r>
              <a:rPr lang="en-US" b="1" dirty="0"/>
              <a:t>Linc – Ed communication</a:t>
            </a:r>
          </a:p>
          <a:p>
            <a:r>
              <a:rPr lang="en-US" b="1" dirty="0"/>
              <a:t>Welcoming back LAs</a:t>
            </a:r>
          </a:p>
          <a:p>
            <a:r>
              <a:rPr lang="en-US" b="1" dirty="0"/>
              <a:t>Camps and productions</a:t>
            </a:r>
          </a:p>
          <a:p>
            <a:r>
              <a:rPr lang="en-US" b="1" dirty="0"/>
              <a:t>More co-teaching and collaboration </a:t>
            </a:r>
          </a:p>
          <a:p>
            <a:r>
              <a:rPr lang="en-US" b="1" dirty="0"/>
              <a:t>Greater range of options – spaces, breaks, personnel.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0950" y="1460665"/>
            <a:ext cx="3550283" cy="26627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739" y="4285561"/>
            <a:ext cx="3368063" cy="2526047"/>
          </a:xfrm>
          <a:prstGeom prst="rect">
            <a:avLst/>
          </a:prstGeom>
        </p:spPr>
      </p:pic>
      <p:pic>
        <p:nvPicPr>
          <p:cNvPr id="7" name="Picture 2" descr="https://ci5.googleusercontent.com/proxy/MylGiqbvQkRtmbedQlKENidJcs71n91yLpuCHKSA6gFxQ_0bTEVt5JZmzvFZu9PTCksN21iLhkfNKTZxrM602LoMIrMeOvbXezmRjRzO1heN45RTatrazR4QOdNievGh0wjAT3gk2Kwk0xA0kchdMUNFfWq0XYI3xW4plNDKQ_UcXUUjFfQ_KtY9koxCxghnOMFFu73LyeNZlgg=s0-d-e1-ft#https://docs.google.com/uc?export=download&amp;id=0B79-GagzIhTqZV9CcFZFNFNtUlk&amp;revid=0B79-GagzIhTqWVJveUZ4ejY3bmJPbEo4UHVFckUyVk8wOUZRPQ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81940" y="609600"/>
            <a:ext cx="1239957" cy="10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898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Starting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293697"/>
            <a:ext cx="6347714" cy="3880773"/>
          </a:xfrm>
        </p:spPr>
        <p:txBody>
          <a:bodyPr/>
          <a:lstStyle/>
          <a:p>
            <a:r>
              <a:rPr lang="en-US" b="1" dirty="0"/>
              <a:t>Feb 5 and 7 - Whanau Connect</a:t>
            </a:r>
          </a:p>
          <a:p>
            <a:r>
              <a:rPr lang="en-US" b="1" dirty="0"/>
              <a:t>One stop shop – uniform, stationery, donations - Andrea</a:t>
            </a:r>
          </a:p>
          <a:p>
            <a:r>
              <a:rPr lang="en-US" b="1" dirty="0"/>
              <a:t>Feb 8 - whole school together</a:t>
            </a:r>
          </a:p>
        </p:txBody>
      </p:sp>
      <p:pic>
        <p:nvPicPr>
          <p:cNvPr id="4" name="Picture 2" descr="https://ci5.googleusercontent.com/proxy/MylGiqbvQkRtmbedQlKENidJcs71n91yLpuCHKSA6gFxQ_0bTEVt5JZmzvFZu9PTCksN21iLhkfNKTZxrM602LoMIrMeOvbXezmRjRzO1heN45RTatrazR4QOdNievGh0wjAT3gk2Kwk0xA0kchdMUNFfWq0XYI3xW4plNDKQ_UcXUUjFfQ_KtY9koxCxghnOMFFu73LyeNZlgg=s0-d-e1-ft#https://docs.google.com/uc?export=download&amp;id=0B79-GagzIhTqZV9CcFZFNFNtUlk&amp;revid=0B79-GagzIhTqWVJveUZ4ejY3bmJPbEo4UHVFckUyVk8wOUZRPQ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6911" y="753228"/>
            <a:ext cx="1239957" cy="10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32" y="2934906"/>
            <a:ext cx="4148665" cy="31114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5286" y="2966655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874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070" y="659002"/>
            <a:ext cx="6347713" cy="6096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Staffing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1070" y="1489854"/>
            <a:ext cx="6347714" cy="5219704"/>
          </a:xfrm>
        </p:spPr>
        <p:txBody>
          <a:bodyPr>
            <a:normAutofit/>
          </a:bodyPr>
          <a:lstStyle/>
          <a:p>
            <a:r>
              <a:rPr lang="en-US" b="1" dirty="0"/>
              <a:t>Ministry gives us 34.7 teachers.</a:t>
            </a:r>
          </a:p>
          <a:p>
            <a:r>
              <a:rPr lang="en-US" b="1" dirty="0"/>
              <a:t>Ministry give us 1.4 on top of this for teacher release time = 36.1</a:t>
            </a:r>
          </a:p>
          <a:p>
            <a:endParaRPr lang="en-US" b="1" dirty="0"/>
          </a:p>
          <a:p>
            <a:r>
              <a:rPr lang="en-US" b="1" dirty="0"/>
              <a:t>We have 33.6 teachers. This does not allow for any initiatives – Debbie, Jane, Christine, Nicola W.</a:t>
            </a:r>
          </a:p>
          <a:p>
            <a:r>
              <a:rPr lang="en-US" b="1" dirty="0"/>
              <a:t>This does not allow for team leader release or curriculum leader release.</a:t>
            </a:r>
          </a:p>
          <a:p>
            <a:r>
              <a:rPr lang="en-US" b="1" dirty="0"/>
              <a:t>This does not allow for sickness.</a:t>
            </a:r>
          </a:p>
          <a:p>
            <a:r>
              <a:rPr lang="en-US" b="1" dirty="0"/>
              <a:t>This does not factor in NE teachers during the year.</a:t>
            </a:r>
          </a:p>
          <a:p>
            <a:r>
              <a:rPr lang="en-US" b="1" dirty="0"/>
              <a:t>To include this equates to 37.5 – a 1.4 shortfall in staffing.</a:t>
            </a:r>
          </a:p>
          <a:p>
            <a:endParaRPr lang="en-US" b="1" dirty="0"/>
          </a:p>
          <a:p>
            <a:endParaRPr lang="en-US" dirty="0"/>
          </a:p>
        </p:txBody>
      </p:sp>
      <p:pic>
        <p:nvPicPr>
          <p:cNvPr id="4" name="Picture 2" descr="https://ci5.googleusercontent.com/proxy/MylGiqbvQkRtmbedQlKENidJcs71n91yLpuCHKSA6gFxQ_0bTEVt5JZmzvFZu9PTCksN21iLhkfNKTZxrM602LoMIrMeOvbXezmRjRzO1heN45RTatrazR4QOdNievGh0wjAT3gk2Kwk0xA0kchdMUNFfWq0XYI3xW4plNDKQ_UcXUUjFfQ_KtY9koxCxghnOMFFu73LyeNZlgg=s0-d-e1-ft#https://docs.google.com/uc?export=download&amp;id=0B79-GagzIhTqZV9CcFZFNFNtUlk&amp;revid=0B79-GagzIhTqWVJveUZ4ejY3bmJPbEo4UHVFckUyVk8wOUZRPQ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3393" y="728133"/>
            <a:ext cx="1239957" cy="10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2478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693" y="609599"/>
            <a:ext cx="6347713" cy="13208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Budget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693" y="1524283"/>
            <a:ext cx="6894773" cy="5137774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Learning resources – curriculum, classes, library			$140,000</a:t>
            </a:r>
          </a:p>
          <a:p>
            <a:r>
              <a:rPr lang="en-US" b="1" dirty="0"/>
              <a:t>Staffing – relievers, TA, LA, Extra Teachers			  	$318,000</a:t>
            </a:r>
          </a:p>
          <a:p>
            <a:r>
              <a:rPr lang="en-US" b="1" dirty="0"/>
              <a:t>Professional development  							  $35,000</a:t>
            </a:r>
          </a:p>
          <a:p>
            <a:r>
              <a:rPr lang="en-US" b="1" dirty="0"/>
              <a:t>Administration – Personnel, BOT						$358,459</a:t>
            </a:r>
          </a:p>
          <a:p>
            <a:r>
              <a:rPr lang="en-US" b="1" dirty="0"/>
              <a:t>Property – cleaning, grounds, repairs, personnel 			$328,000</a:t>
            </a:r>
          </a:p>
          <a:p>
            <a:r>
              <a:rPr lang="en-US" b="1" dirty="0"/>
              <a:t>Communication and sundry							  $90,000</a:t>
            </a:r>
          </a:p>
          <a:p>
            <a:r>
              <a:rPr lang="en-US" b="1" dirty="0"/>
              <a:t>Depreciation 									$100,000</a:t>
            </a:r>
          </a:p>
          <a:p>
            <a:endParaRPr lang="en-US" b="1" dirty="0"/>
          </a:p>
          <a:p>
            <a:r>
              <a:rPr lang="en-US" b="1" dirty="0"/>
              <a:t>Total										     $1,279,459	  </a:t>
            </a:r>
          </a:p>
          <a:p>
            <a:endParaRPr lang="en-US" b="1" u="sng" dirty="0"/>
          </a:p>
          <a:p>
            <a:r>
              <a:rPr lang="en-US" b="1" u="sng" dirty="0"/>
              <a:t>MOE provide </a:t>
            </a:r>
            <a:r>
              <a:rPr lang="en-US" b="1" dirty="0"/>
              <a:t>$996,810</a:t>
            </a:r>
          </a:p>
          <a:p>
            <a:r>
              <a:rPr lang="en-US" b="1" dirty="0"/>
              <a:t>Shortfall = $282,649</a:t>
            </a:r>
          </a:p>
          <a:p>
            <a:r>
              <a:rPr lang="en-US" b="1" dirty="0"/>
              <a:t>Income - donations ($60,000), PFA ($50,000), other ($60,000)</a:t>
            </a:r>
          </a:p>
          <a:p>
            <a:r>
              <a:rPr lang="en-US" b="1" dirty="0"/>
              <a:t>This does not include allowing for bringing buildings, or playgrounds up to spec. It does not include furniture or doing up the interior of the hall.</a:t>
            </a:r>
          </a:p>
          <a:p>
            <a:r>
              <a:rPr lang="en-US" b="1" dirty="0"/>
              <a:t>PFA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2" descr="https://ci5.googleusercontent.com/proxy/MylGiqbvQkRtmbedQlKENidJcs71n91yLpuCHKSA6gFxQ_0bTEVt5JZmzvFZu9PTCksN21iLhkfNKTZxrM602LoMIrMeOvbXezmRjRzO1heN45RTatrazR4QOdNievGh0wjAT3gk2Kwk0xA0kchdMUNFfWq0XYI3xW4plNDKQ_UcXUUjFfQ_KtY9koxCxghnOMFFu73LyeNZlgg=s0-d-e1-ft#https://docs.google.com/uc?export=download&amp;id=0B79-GagzIhTqZV9CcFZFNFNtUlk&amp;revid=0B79-GagzIhTqWVJveUZ4ejY3bmJPbEo4UHVFckUyVk8wOUZRPQ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76942" y="609599"/>
            <a:ext cx="1239957" cy="10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0182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Class levels, class sizes, teachers and rooms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7334" y="1847272"/>
            <a:ext cx="7203311" cy="501072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5 x Year 1 classes – 12 to 20 students</a:t>
            </a:r>
          </a:p>
          <a:p>
            <a:r>
              <a:rPr lang="en-US" b="1" dirty="0"/>
              <a:t>6 x Year 2 classes -  about 22 students</a:t>
            </a:r>
          </a:p>
          <a:p>
            <a:r>
              <a:rPr lang="en-US" b="1" dirty="0"/>
              <a:t>9 x Year 3 / 4 classes - about 26 students</a:t>
            </a:r>
          </a:p>
          <a:p>
            <a:r>
              <a:rPr lang="en-US" b="1" dirty="0"/>
              <a:t>9 x Year 5 / 6 classes – about 29 students</a:t>
            </a:r>
          </a:p>
          <a:p>
            <a:r>
              <a:rPr lang="en-US" b="1" dirty="0"/>
              <a:t>Teachers </a:t>
            </a:r>
          </a:p>
          <a:p>
            <a:r>
              <a:rPr lang="en-US" b="1" dirty="0"/>
              <a:t>Year 1 = Libby Staden-Lea, Melanie Hogg, Baylee Alldridge, Maiana Waugh, Kim Adkin, Nicola Winter (T2)</a:t>
            </a:r>
          </a:p>
          <a:p>
            <a:r>
              <a:rPr lang="en-US" b="1" dirty="0"/>
              <a:t>Year 2 = Caroline Rhodes, Sam Gilmour, Kendall Maxwell Brown, Hannah Osborne, Hamish Ross, Jessica Woodcock</a:t>
            </a:r>
          </a:p>
          <a:p>
            <a:r>
              <a:rPr lang="en-US" b="1" dirty="0"/>
              <a:t>Year 3 / 4 = Christina Maurice, Nairi Steidinger, Graham Fox, Ruth Osborne, Emma Sharman, Jan Grove, Sylvie Mitchell, Jan Ramsey, Eleanor Wenman     </a:t>
            </a:r>
          </a:p>
          <a:p>
            <a:r>
              <a:rPr lang="en-US" b="1" dirty="0"/>
              <a:t>Year 5 / 6 = Gemma Pratomo, Mark Shearer, Susannah Franks, Paul Toghill, Lenora Skinner, Sam Unwin, Kate Harland, Logan Geeves, Nicola Le Lievre</a:t>
            </a:r>
          </a:p>
          <a:p>
            <a:r>
              <a:rPr lang="en-US" b="1" dirty="0"/>
              <a:t>*Jo Kember,  *Maurice Collins</a:t>
            </a:r>
          </a:p>
          <a:p>
            <a:endParaRPr lang="en-US" dirty="0"/>
          </a:p>
        </p:txBody>
      </p:sp>
      <p:pic>
        <p:nvPicPr>
          <p:cNvPr id="4" name="Picture 2" descr="https://ci5.googleusercontent.com/proxy/MylGiqbvQkRtmbedQlKENidJcs71n91yLpuCHKSA6gFxQ_0bTEVt5JZmzvFZu9PTCksN21iLhkfNKTZxrM602LoMIrMeOvbXezmRjRzO1heN45RTatrazR4QOdNievGh0wjAT3gk2Kwk0xA0kchdMUNFfWq0XYI3xW4plNDKQ_UcXUUjFfQ_KtY9koxCxghnOMFFu73LyeNZlgg=s0-d-e1-ft#https://docs.google.com/uc?export=download&amp;id=0B79-GagzIhTqZV9CcFZFNFNtUlk&amp;revid=0B79-GagzIhTqWVJveUZ4ejY3bmJPbEo4UHVFckUyVk8wOUZRPQ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0693" y="609600"/>
            <a:ext cx="1239957" cy="108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3457" y="1301008"/>
            <a:ext cx="3705556" cy="20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935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1415</TotalTime>
  <Words>509</Words>
  <Application>Microsoft Macintosh PowerPoint</Application>
  <PresentationFormat>Widescreen</PresentationFormat>
  <Paragraphs>104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Trebuchet MS</vt:lpstr>
      <vt:lpstr>Wingdings 3</vt:lpstr>
      <vt:lpstr>Facet</vt:lpstr>
      <vt:lpstr>Community meeting</vt:lpstr>
      <vt:lpstr>Agenda</vt:lpstr>
      <vt:lpstr>Finishing 2017</vt:lpstr>
      <vt:lpstr>Highlights 2017</vt:lpstr>
      <vt:lpstr>2018 – What we are excited about already !</vt:lpstr>
      <vt:lpstr>Starting 2018</vt:lpstr>
      <vt:lpstr>Staffing 2018</vt:lpstr>
      <vt:lpstr>Budget 2018</vt:lpstr>
      <vt:lpstr>Class levels, class sizes, teachers and rooms</vt:lpstr>
      <vt:lpstr>Questions, thoughts, concerns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meeting</dc:title>
  <dc:creator>Microsoft Office User</dc:creator>
  <cp:lastModifiedBy>Brandmad Frog</cp:lastModifiedBy>
  <cp:revision>13</cp:revision>
  <dcterms:created xsi:type="dcterms:W3CDTF">2017-11-13T09:09:25Z</dcterms:created>
  <dcterms:modified xsi:type="dcterms:W3CDTF">2018-10-18T21:05:10Z</dcterms:modified>
</cp:coreProperties>
</file>